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1" r:id="rId3"/>
    <p:sldId id="262" r:id="rId4"/>
    <p:sldId id="263" r:id="rId5"/>
    <p:sldId id="264" r:id="rId6"/>
    <p:sldId id="257" r:id="rId7"/>
    <p:sldId id="258"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ru-RU"/>
              <a:t>Образец заголовка</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ru-RU"/>
              <a:t>Образец заголовка</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3/13/2025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3/13/2025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3/13/2025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3/13/2025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a:t>Образец заголовка</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A16AA21-1863-4931-97CB-99D0A168701B}" type="datetimeFigureOut">
              <a:rPr lang="en-US" dirty="0"/>
              <a:t>3/13/2025</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3772C379-9A7C-4C87-A116-CBE9F58B04C5}" type="datetimeFigureOut">
              <a:rPr lang="en-US" dirty="0"/>
              <a:t>3/13/2025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3/13/2025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CBF4BA-7496-45DF-A75B-BE75D460D52D}"/>
              </a:ext>
            </a:extLst>
          </p:cNvPr>
          <p:cNvSpPr>
            <a:spLocks noGrp="1"/>
          </p:cNvSpPr>
          <p:nvPr>
            <p:ph type="ctrTitle"/>
          </p:nvPr>
        </p:nvSpPr>
        <p:spPr/>
        <p:txBody>
          <a:bodyPr/>
          <a:lstStyle/>
          <a:p>
            <a:r>
              <a:rPr lang="en-US"/>
              <a:t>YOLO </a:t>
            </a:r>
            <a:br>
              <a:rPr lang="ru-RU"/>
            </a:br>
            <a:r>
              <a:rPr lang="en-US" sz="2000"/>
              <a:t>the most famous computer vision architecture</a:t>
            </a:r>
            <a:endParaRPr lang="ru-KZ" sz="2000"/>
          </a:p>
        </p:txBody>
      </p:sp>
      <p:sp>
        <p:nvSpPr>
          <p:cNvPr id="3" name="Подзаголовок 2">
            <a:extLst>
              <a:ext uri="{FF2B5EF4-FFF2-40B4-BE49-F238E27FC236}">
                <a16:creationId xmlns:a16="http://schemas.microsoft.com/office/drawing/2014/main" id="{AF87E8E2-3795-4008-A4A9-E0654AC56411}"/>
              </a:ext>
            </a:extLst>
          </p:cNvPr>
          <p:cNvSpPr>
            <a:spLocks noGrp="1"/>
          </p:cNvSpPr>
          <p:nvPr>
            <p:ph type="subTitle" idx="1"/>
          </p:nvPr>
        </p:nvSpPr>
        <p:spPr/>
        <p:txBody>
          <a:bodyPr/>
          <a:lstStyle/>
          <a:p>
            <a:r>
              <a:rPr lang="en-US"/>
              <a:t>Bekenova Aruzhan</a:t>
            </a:r>
            <a:endParaRPr lang="ru-KZ"/>
          </a:p>
        </p:txBody>
      </p:sp>
    </p:spTree>
    <p:extLst>
      <p:ext uri="{BB962C8B-B14F-4D97-AF65-F5344CB8AC3E}">
        <p14:creationId xmlns:p14="http://schemas.microsoft.com/office/powerpoint/2010/main" val="30826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3038E2-303E-4AE8-9487-E6E118F4C443}"/>
              </a:ext>
            </a:extLst>
          </p:cNvPr>
          <p:cNvSpPr txBox="1"/>
          <p:nvPr/>
        </p:nvSpPr>
        <p:spPr>
          <a:xfrm>
            <a:off x="824753" y="793848"/>
            <a:ext cx="9628094" cy="923330"/>
          </a:xfrm>
          <a:prstGeom prst="rect">
            <a:avLst/>
          </a:prstGeom>
          <a:noFill/>
        </p:spPr>
        <p:txBody>
          <a:bodyPr wrap="square">
            <a:spAutoFit/>
          </a:bodyPr>
          <a:lstStyle/>
          <a:p>
            <a:r>
              <a:rPr lang="en-US" b="0" i="0">
                <a:effectLst/>
                <a:latin typeface="-apple-system"/>
              </a:rPr>
              <a:t>YOLO is a single-shot object detection architecture that predicts bounding boxes and class probabilities directly from an input image. It processes the entire image in one forward pass, making it efficient for real-time applications.</a:t>
            </a:r>
            <a:endParaRPr lang="ru-KZ"/>
          </a:p>
        </p:txBody>
      </p:sp>
      <p:pic>
        <p:nvPicPr>
          <p:cNvPr id="5" name="Рисунок 4">
            <a:extLst>
              <a:ext uri="{FF2B5EF4-FFF2-40B4-BE49-F238E27FC236}">
                <a16:creationId xmlns:a16="http://schemas.microsoft.com/office/drawing/2014/main" id="{466B6D3D-30D7-4EFB-AC7D-4F44B6621886}"/>
              </a:ext>
            </a:extLst>
          </p:cNvPr>
          <p:cNvPicPr>
            <a:picLocks noChangeAspect="1"/>
          </p:cNvPicPr>
          <p:nvPr/>
        </p:nvPicPr>
        <p:blipFill>
          <a:blip r:embed="rId2"/>
          <a:stretch>
            <a:fillRect/>
          </a:stretch>
        </p:blipFill>
        <p:spPr>
          <a:xfrm>
            <a:off x="3048000" y="2221361"/>
            <a:ext cx="6096000" cy="4008220"/>
          </a:xfrm>
          <a:prstGeom prst="rect">
            <a:avLst/>
          </a:prstGeom>
        </p:spPr>
      </p:pic>
      <p:sp>
        <p:nvSpPr>
          <p:cNvPr id="7" name="TextBox 6">
            <a:extLst>
              <a:ext uri="{FF2B5EF4-FFF2-40B4-BE49-F238E27FC236}">
                <a16:creationId xmlns:a16="http://schemas.microsoft.com/office/drawing/2014/main" id="{6F96E2F0-6375-4BB0-9596-0A9C8F2C29E9}"/>
              </a:ext>
            </a:extLst>
          </p:cNvPr>
          <p:cNvSpPr txBox="1"/>
          <p:nvPr/>
        </p:nvSpPr>
        <p:spPr>
          <a:xfrm>
            <a:off x="4706470" y="6229581"/>
            <a:ext cx="6096000" cy="369332"/>
          </a:xfrm>
          <a:prstGeom prst="rect">
            <a:avLst/>
          </a:prstGeom>
          <a:noFill/>
        </p:spPr>
        <p:txBody>
          <a:bodyPr wrap="square">
            <a:spAutoFit/>
          </a:bodyPr>
          <a:lstStyle/>
          <a:p>
            <a:r>
              <a:rPr lang="en-US" b="0" i="0">
                <a:effectLst/>
                <a:latin typeface="-apple-system"/>
              </a:rPr>
              <a:t>Single Shot Detection Architecture</a:t>
            </a:r>
            <a:endParaRPr lang="ru-KZ"/>
          </a:p>
        </p:txBody>
      </p:sp>
    </p:spTree>
    <p:extLst>
      <p:ext uri="{BB962C8B-B14F-4D97-AF65-F5344CB8AC3E}">
        <p14:creationId xmlns:p14="http://schemas.microsoft.com/office/powerpoint/2010/main" val="99864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D4F377-4EB5-4589-B7BB-434FFCD3C47C}"/>
              </a:ext>
            </a:extLst>
          </p:cNvPr>
          <p:cNvSpPr txBox="1"/>
          <p:nvPr/>
        </p:nvSpPr>
        <p:spPr>
          <a:xfrm>
            <a:off x="824752" y="1291842"/>
            <a:ext cx="8247529" cy="1200329"/>
          </a:xfrm>
          <a:prstGeom prst="rect">
            <a:avLst/>
          </a:prstGeom>
          <a:noFill/>
        </p:spPr>
        <p:txBody>
          <a:bodyPr wrap="square">
            <a:spAutoFit/>
          </a:bodyPr>
          <a:lstStyle/>
          <a:p>
            <a:r>
              <a:rPr lang="en-US">
                <a:effectLst/>
              </a:rPr>
              <a:t>YOLOv8 gained popularity due to the balance between speed and accuracy. It provides faster data output and supports real-time performance, making it suitable for applications requiring low latency. Users can train it on specific classes of objects related to their application.</a:t>
            </a:r>
            <a:endParaRPr lang="ru-KZ"/>
          </a:p>
        </p:txBody>
      </p:sp>
      <p:sp>
        <p:nvSpPr>
          <p:cNvPr id="7" name="TextBox 6">
            <a:extLst>
              <a:ext uri="{FF2B5EF4-FFF2-40B4-BE49-F238E27FC236}">
                <a16:creationId xmlns:a16="http://schemas.microsoft.com/office/drawing/2014/main" id="{79BB5B4D-1385-4E92-9CF1-7B17D7D78E2D}"/>
              </a:ext>
            </a:extLst>
          </p:cNvPr>
          <p:cNvSpPr txBox="1"/>
          <p:nvPr/>
        </p:nvSpPr>
        <p:spPr>
          <a:xfrm>
            <a:off x="824752" y="2957063"/>
            <a:ext cx="8704729" cy="2031325"/>
          </a:xfrm>
          <a:prstGeom prst="rect">
            <a:avLst/>
          </a:prstGeom>
          <a:noFill/>
        </p:spPr>
        <p:txBody>
          <a:bodyPr wrap="square">
            <a:spAutoFit/>
          </a:bodyPr>
          <a:lstStyle/>
          <a:p>
            <a:r>
              <a:rPr lang="en-US"/>
              <a:t>Advanced Capabilities &amp; YOLO-World</a:t>
            </a:r>
          </a:p>
          <a:p>
            <a:r>
              <a:rPr lang="en-US" i="1"/>
              <a:t>Pose Estimation: </a:t>
            </a:r>
            <a:r>
              <a:rPr lang="en-US"/>
              <a:t>YOLOv8 can estimate object poses, ideal for applications like yoga tracking, sports analysis, or AR enhancements.</a:t>
            </a:r>
          </a:p>
          <a:p>
            <a:r>
              <a:rPr lang="en-US" i="1"/>
              <a:t>YOLO-World: </a:t>
            </a:r>
            <a:r>
              <a:rPr lang="en-US"/>
              <a:t>The YOLO-World model supports real-time Open-Vocabulary Detection, identifying objects with descriptive text. It offers reduced computational requirements while maintaining competitive performance, making it versatile for a wide range of applications.</a:t>
            </a:r>
          </a:p>
        </p:txBody>
      </p:sp>
    </p:spTree>
    <p:extLst>
      <p:ext uri="{BB962C8B-B14F-4D97-AF65-F5344CB8AC3E}">
        <p14:creationId xmlns:p14="http://schemas.microsoft.com/office/powerpoint/2010/main" val="147076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1352A2-88C2-480E-8B14-F78E2A1D3B80}"/>
              </a:ext>
            </a:extLst>
          </p:cNvPr>
          <p:cNvPicPr>
            <a:picLocks noChangeAspect="1"/>
          </p:cNvPicPr>
          <p:nvPr/>
        </p:nvPicPr>
        <p:blipFill>
          <a:blip r:embed="rId2"/>
          <a:stretch>
            <a:fillRect/>
          </a:stretch>
        </p:blipFill>
        <p:spPr>
          <a:xfrm>
            <a:off x="1167144" y="607408"/>
            <a:ext cx="9857712" cy="5643183"/>
          </a:xfrm>
          <a:prstGeom prst="rect">
            <a:avLst/>
          </a:prstGeom>
        </p:spPr>
      </p:pic>
    </p:spTree>
    <p:extLst>
      <p:ext uri="{BB962C8B-B14F-4D97-AF65-F5344CB8AC3E}">
        <p14:creationId xmlns:p14="http://schemas.microsoft.com/office/powerpoint/2010/main" val="233646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411D49-693C-4735-8CC8-B58E2C075D67}"/>
              </a:ext>
            </a:extLst>
          </p:cNvPr>
          <p:cNvSpPr txBox="1"/>
          <p:nvPr/>
        </p:nvSpPr>
        <p:spPr>
          <a:xfrm>
            <a:off x="887506" y="843677"/>
            <a:ext cx="8202706" cy="2585323"/>
          </a:xfrm>
          <a:prstGeom prst="rect">
            <a:avLst/>
          </a:prstGeom>
          <a:noFill/>
        </p:spPr>
        <p:txBody>
          <a:bodyPr wrap="square">
            <a:spAutoFit/>
          </a:bodyPr>
          <a:lstStyle/>
          <a:p>
            <a:r>
              <a:rPr lang="ru-KZ"/>
              <a:t>Advantages of YOLOv9</a:t>
            </a:r>
            <a:endParaRPr lang="ru-RU"/>
          </a:p>
          <a:p>
            <a:endParaRPr lang="ru-RU"/>
          </a:p>
          <a:p>
            <a:r>
              <a:rPr lang="ru-KZ"/>
              <a:t>Improved architecture: YOLOv9 includes innovations such as Programmable Gradient Information (PGI) and Generalized Efficient Layer Fusion Network (GELAN). PGI helps prevent data loss when updating gradients, and GEALAN improves the performance of lightweight models, increasing their efficiency.</a:t>
            </a:r>
            <a:endParaRPr lang="ru-RU"/>
          </a:p>
          <a:p>
            <a:endParaRPr lang="ru-RU"/>
          </a:p>
          <a:p>
            <a:r>
              <a:rPr lang="ru-KZ"/>
              <a:t>Innovative functions: The information bottleneck principle and reversible functions increase both the efficiency and accuracy of the model.</a:t>
            </a:r>
          </a:p>
        </p:txBody>
      </p:sp>
      <p:pic>
        <p:nvPicPr>
          <p:cNvPr id="5" name="Рисунок 4">
            <a:extLst>
              <a:ext uri="{FF2B5EF4-FFF2-40B4-BE49-F238E27FC236}">
                <a16:creationId xmlns:a16="http://schemas.microsoft.com/office/drawing/2014/main" id="{32A7B466-96B8-4686-9B96-3CDD28A3E1CE}"/>
              </a:ext>
            </a:extLst>
          </p:cNvPr>
          <p:cNvPicPr>
            <a:picLocks noChangeAspect="1"/>
          </p:cNvPicPr>
          <p:nvPr/>
        </p:nvPicPr>
        <p:blipFill>
          <a:blip r:embed="rId2"/>
          <a:stretch>
            <a:fillRect/>
          </a:stretch>
        </p:blipFill>
        <p:spPr>
          <a:xfrm>
            <a:off x="1822068" y="4225899"/>
            <a:ext cx="8135485" cy="1705213"/>
          </a:xfrm>
          <a:prstGeom prst="rect">
            <a:avLst/>
          </a:prstGeom>
        </p:spPr>
      </p:pic>
    </p:spTree>
    <p:extLst>
      <p:ext uri="{BB962C8B-B14F-4D97-AF65-F5344CB8AC3E}">
        <p14:creationId xmlns:p14="http://schemas.microsoft.com/office/powerpoint/2010/main" val="427315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mparing YOLOv10, YOLOv9, and YOLOv8_ A Performance Study _ by Azam Kowalczyk _ Medium - Google Chrome 2025-03-09 15-39-44">
            <a:hlinkClick r:id="" action="ppaction://media"/>
            <a:extLst>
              <a:ext uri="{FF2B5EF4-FFF2-40B4-BE49-F238E27FC236}">
                <a16:creationId xmlns:a16="http://schemas.microsoft.com/office/drawing/2014/main" id="{9F55981F-6C5D-4A71-AF5D-BF2DEB5D0A9B}"/>
              </a:ext>
            </a:extLst>
          </p:cNvPr>
          <p:cNvPicPr>
            <a:picLocks noChangeAspect="1"/>
          </p:cNvPicPr>
          <p:nvPr>
            <a:videoFile r:link="rId1"/>
            <p:extLst>
              <p:ext uri="{DAA4B4D4-6D71-4841-9C94-3DE7FCFB9230}">
                <p14:media xmlns:p14="http://schemas.microsoft.com/office/powerpoint/2010/main" r:embed="rId2">
                  <p14:trim end="12717.9666"/>
                </p14:media>
              </p:ext>
            </p:extLst>
          </p:nvPr>
        </p:nvPicPr>
        <p:blipFill rotWithShape="1">
          <a:blip r:embed="rId4"/>
          <a:srcRect l="23603" t="17543" r="25588" b="26124"/>
          <a:stretch>
            <a:fillRect/>
          </a:stretch>
        </p:blipFill>
        <p:spPr>
          <a:xfrm>
            <a:off x="1362635" y="1382095"/>
            <a:ext cx="9081247" cy="5348868"/>
          </a:xfrm>
          <a:prstGeom prst="rect">
            <a:avLst/>
          </a:prstGeom>
        </p:spPr>
      </p:pic>
      <p:sp>
        <p:nvSpPr>
          <p:cNvPr id="4" name="TextBox 3">
            <a:extLst>
              <a:ext uri="{FF2B5EF4-FFF2-40B4-BE49-F238E27FC236}">
                <a16:creationId xmlns:a16="http://schemas.microsoft.com/office/drawing/2014/main" id="{7C5E64CA-E44A-4CE9-8CCA-82C15442560F}"/>
              </a:ext>
            </a:extLst>
          </p:cNvPr>
          <p:cNvSpPr txBox="1"/>
          <p:nvPr/>
        </p:nvSpPr>
        <p:spPr>
          <a:xfrm>
            <a:off x="806823" y="315295"/>
            <a:ext cx="10578353" cy="1200329"/>
          </a:xfrm>
          <a:prstGeom prst="rect">
            <a:avLst/>
          </a:prstGeom>
          <a:noFill/>
        </p:spPr>
        <p:txBody>
          <a:bodyPr wrap="square">
            <a:spAutoFit/>
          </a:bodyPr>
          <a:lstStyle/>
          <a:p>
            <a:r>
              <a:rPr lang="ru-KZ"/>
              <a:t>Video of the model output</a:t>
            </a:r>
            <a:endParaRPr lang="ru-RU"/>
          </a:p>
          <a:p>
            <a:r>
              <a:rPr lang="ru-KZ"/>
              <a:t>To illustrate the differences in the performance of the models, a series of tests were conducted, during which the output results for different versions of YOLO were recorded: YOLOv8m, YOLOv9c and YOLOv10m. For this demonstration, videos taken from open sources on the Internet were used.</a:t>
            </a:r>
          </a:p>
        </p:txBody>
      </p:sp>
    </p:spTree>
    <p:extLst>
      <p:ext uri="{BB962C8B-B14F-4D97-AF65-F5344CB8AC3E}">
        <p14:creationId xmlns:p14="http://schemas.microsoft.com/office/powerpoint/2010/main" val="35124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mparing YOLOv10, YOLOv9, and YOLOv8_ A Performance Study _ by Azam Kowalczyk _ Medium - Google Chrome 2025-03-09 15-39-44">
            <a:hlinkClick r:id="" action="ppaction://media"/>
            <a:extLst>
              <a:ext uri="{FF2B5EF4-FFF2-40B4-BE49-F238E27FC236}">
                <a16:creationId xmlns:a16="http://schemas.microsoft.com/office/drawing/2014/main" id="{60CE8512-CAC7-4F7D-824F-878BA55D04AD}"/>
              </a:ext>
            </a:extLst>
          </p:cNvPr>
          <p:cNvPicPr>
            <a:picLocks noChangeAspect="1"/>
          </p:cNvPicPr>
          <p:nvPr>
            <a:videoFile r:link="rId1"/>
            <p:extLst>
              <p:ext uri="{DAA4B4D4-6D71-4841-9C94-3DE7FCFB9230}">
                <p14:media xmlns:p14="http://schemas.microsoft.com/office/powerpoint/2010/main" r:embed="rId2">
                  <p14:trim st="7971" end="6022.9666"/>
                </p14:media>
              </p:ext>
            </p:extLst>
          </p:nvPr>
        </p:nvPicPr>
        <p:blipFill rotWithShape="1">
          <a:blip r:embed="rId4"/>
          <a:srcRect l="20882" t="18235" r="22059" b="22664"/>
          <a:stretch>
            <a:fillRect/>
          </a:stretch>
        </p:blipFill>
        <p:spPr>
          <a:xfrm>
            <a:off x="1205753" y="875573"/>
            <a:ext cx="9780494" cy="5381792"/>
          </a:xfrm>
          <a:prstGeom prst="rect">
            <a:avLst/>
          </a:prstGeom>
        </p:spPr>
      </p:pic>
    </p:spTree>
    <p:extLst>
      <p:ext uri="{BB962C8B-B14F-4D97-AF65-F5344CB8AC3E}">
        <p14:creationId xmlns:p14="http://schemas.microsoft.com/office/powerpoint/2010/main" val="330472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D58294-1860-47E7-8AA8-0EB1389DBE06}"/>
              </a:ext>
            </a:extLst>
          </p:cNvPr>
          <p:cNvSpPr txBox="1"/>
          <p:nvPr/>
        </p:nvSpPr>
        <p:spPr>
          <a:xfrm>
            <a:off x="995083" y="1300405"/>
            <a:ext cx="8337176" cy="2585323"/>
          </a:xfrm>
          <a:prstGeom prst="rect">
            <a:avLst/>
          </a:prstGeom>
          <a:noFill/>
        </p:spPr>
        <p:txBody>
          <a:bodyPr wrap="square">
            <a:spAutoFit/>
          </a:bodyPr>
          <a:lstStyle/>
          <a:p>
            <a:r>
              <a:rPr lang="en-US" b="1"/>
              <a:t>Conclusion</a:t>
            </a:r>
            <a:br>
              <a:rPr lang="en-US"/>
            </a:br>
            <a:endParaRPr lang="ru-RU"/>
          </a:p>
          <a:p>
            <a:r>
              <a:rPr lang="en-US"/>
              <a:t>YOLOv9c outperformed YOLOv8m in correctly labeling an object that YOLOv8m misidentified, highlighting the optimizations in newer models. While YOLOv8 achieves higher recall by detecting more true positives, it also has a higher false positive rate, sometimes identifying non-existent objects. In contrast, YOLOv9 takes a more conservative approach, reducing false positives but increasing false negatives. With fine-tuning, YOLOv8m could potentially match or surpass YOLOv9c in accuracy.</a:t>
            </a:r>
            <a:endParaRPr lang="ru-KZ"/>
          </a:p>
        </p:txBody>
      </p:sp>
    </p:spTree>
    <p:extLst>
      <p:ext uri="{BB962C8B-B14F-4D97-AF65-F5344CB8AC3E}">
        <p14:creationId xmlns:p14="http://schemas.microsoft.com/office/powerpoint/2010/main" val="3908714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Дерево">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TM03090434[[fn=Дерево]]</Template>
  <TotalTime>679</TotalTime>
  <Words>361</Words>
  <Application>Microsoft Office PowerPoint</Application>
  <PresentationFormat>Широкоэкранный</PresentationFormat>
  <Paragraphs>17</Paragraphs>
  <Slides>8</Slides>
  <Notes>0</Notes>
  <HiddenSlides>0</HiddenSlides>
  <MMClips>2</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-apple-system</vt:lpstr>
      <vt:lpstr>Cambria</vt:lpstr>
      <vt:lpstr>Rockwell</vt:lpstr>
      <vt:lpstr>Rockwell Condensed</vt:lpstr>
      <vt:lpstr>Wingdings</vt:lpstr>
      <vt:lpstr>Дерево</vt:lpstr>
      <vt:lpstr>YOLO  the most famous computer vision architecture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  the most famous computer vision architecture</dc:title>
  <dc:creator>Aruzhan Bekenova</dc:creator>
  <cp:lastModifiedBy>Aruzhan Bekenova</cp:lastModifiedBy>
  <cp:revision>5</cp:revision>
  <dcterms:created xsi:type="dcterms:W3CDTF">2025-03-09T09:35:03Z</dcterms:created>
  <dcterms:modified xsi:type="dcterms:W3CDTF">2025-03-13T05:23:48Z</dcterms:modified>
</cp:coreProperties>
</file>